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Lst>
  <p:notesMasterIdLst>
    <p:notesMasterId r:id="rId30"/>
  </p:notesMasterIdLst>
  <p:handoutMasterIdLst>
    <p:handoutMasterId r:id="rId31"/>
  </p:handoutMasterIdLst>
  <p:sldIdLst>
    <p:sldId id="400" r:id="rId8"/>
    <p:sldId id="324" r:id="rId9"/>
    <p:sldId id="403" r:id="rId10"/>
    <p:sldId id="404" r:id="rId11"/>
    <p:sldId id="402" r:id="rId12"/>
    <p:sldId id="401" r:id="rId13"/>
    <p:sldId id="393" r:id="rId14"/>
    <p:sldId id="405" r:id="rId15"/>
    <p:sldId id="413" r:id="rId16"/>
    <p:sldId id="410" r:id="rId17"/>
    <p:sldId id="407" r:id="rId18"/>
    <p:sldId id="408" r:id="rId19"/>
    <p:sldId id="409" r:id="rId20"/>
    <p:sldId id="415" r:id="rId21"/>
    <p:sldId id="322" r:id="rId22"/>
    <p:sldId id="284" r:id="rId23"/>
    <p:sldId id="281" r:id="rId24"/>
    <p:sldId id="323" r:id="rId25"/>
    <p:sldId id="416" r:id="rId26"/>
    <p:sldId id="321" r:id="rId27"/>
    <p:sldId id="414"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31"/>
    <p:restoredTop sz="94643"/>
  </p:normalViewPr>
  <p:slideViewPr>
    <p:cSldViewPr snapToGrid="0" snapToObjects="1">
      <p:cViewPr varScale="1">
        <p:scale>
          <a:sx n="81" d="100"/>
          <a:sy n="81" d="100"/>
        </p:scale>
        <p:origin x="200" y="848"/>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github.com/IBM/image-analysis-iot-alert/issues/9" TargetMode="External"/><Relationship Id="rId3" Type="http://schemas.openxmlformats.org/officeDocument/2006/relationships/hyperlink" Target="https://developer.ibm.com/code/patterns/apply-cognitive-to-mobile-images-on-the-go/" TargetMode="External"/><Relationship Id="rId7" Type="http://schemas.openxmlformats.org/officeDocument/2006/relationships/hyperlink" Target="https://developer.ibm.com/code/patterns/analyze-an-image-and-send-a-status-alert/"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blockchain-insurance-app/"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Apply cognitive to classify and tag mobile images on the go</a:t>
            </a:r>
            <a:br>
              <a:rPr lang="en-US" dirty="0"/>
            </a:br>
            <a:endParaRPr lang="en-US" dirty="0"/>
          </a:p>
          <a:p>
            <a:r>
              <a:rPr lang="en-US" dirty="0">
                <a:hlinkClick r:id="rId4"/>
              </a:rPr>
              <a:t>Build a web-based blockchain insurance application</a:t>
            </a:r>
            <a:br>
              <a:rPr lang="en-US" dirty="0"/>
            </a:br>
            <a:endParaRPr lang="en-US" dirty="0"/>
          </a:p>
          <a:p>
            <a:r>
              <a:rPr lang="en-US" dirty="0">
                <a:hlinkClick r:id="rId5"/>
              </a:rPr>
              <a:t>Locate and count items in an image with object detection</a:t>
            </a:r>
            <a:r>
              <a:rPr lang="en-US" dirty="0"/>
              <a:t> (Uses Power AI, that's OK)</a:t>
            </a:r>
            <a:br>
              <a:rPr lang="en-US" dirty="0"/>
            </a:br>
            <a:endParaRPr lang="en-US" dirty="0"/>
          </a:p>
          <a:p>
            <a:r>
              <a:rPr lang="en-US" dirty="0">
                <a:hlinkClick r:id="rId6"/>
              </a:rPr>
              <a:t>Classify vehicle damage images</a:t>
            </a:r>
            <a:r>
              <a:rPr lang="en-US" dirty="0"/>
              <a:t> </a:t>
            </a:r>
            <a:br>
              <a:rPr lang="en-US" dirty="0"/>
            </a:br>
            <a:endParaRPr lang="en-US" dirty="0"/>
          </a:p>
          <a:p>
            <a:r>
              <a:rPr lang="en-US" dirty="0">
                <a:hlinkClick r:id="rId7"/>
              </a:rPr>
              <a:t>Analyze an image and send a status alert</a:t>
            </a:r>
            <a:r>
              <a:rPr lang="en-US" dirty="0"/>
              <a:t> (Needs fix - </a:t>
            </a:r>
            <a:r>
              <a:rPr lang="en-US" dirty="0">
                <a:hlinkClick r:id="rId8"/>
              </a:rPr>
              <a:t>https://github.com/IBM/image-analysis-iot-alert/issues/9</a:t>
            </a:r>
            <a:r>
              <a:rPr lang="en-US" dirty="0"/>
              <a:t>  appears to be an API usage problem, maybe Watson Vision changed, waiting on maintainer response)</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theme" Target="../theme/theme7.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47.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48.png"/><Relationship Id="rId1" Type="http://schemas.openxmlformats.org/officeDocument/2006/relationships/slideLayout" Target="../slideLayouts/slideLayout162.xm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3.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9.xml"/><Relationship Id="rId1" Type="http://schemas.openxmlformats.org/officeDocument/2006/relationships/slideLayout" Target="../slideLayouts/slideLayout33.xml"/><Relationship Id="rId5" Type="http://schemas.openxmlformats.org/officeDocument/2006/relationships/image" Target="../media/image58.png"/><Relationship Id="rId4" Type="http://schemas.openxmlformats.org/officeDocument/2006/relationships/image" Target="../media/image57.tiff"/></Relationships>
</file>

<file path=ppt/slides/_rels/slide1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60.tiff"/><Relationship Id="rId4" Type="http://schemas.openxmlformats.org/officeDocument/2006/relationships/image" Target="../media/image5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33.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45.jpeg"/><Relationship Id="rId1" Type="http://schemas.openxmlformats.org/officeDocument/2006/relationships/slideLayout" Target="../slideLayouts/slideLayout122.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4.xml"/><Relationship Id="rId1" Type="http://schemas.openxmlformats.org/officeDocument/2006/relationships/slideLayout" Target="../slideLayouts/slideLayout162.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PATTERN DEMO</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14</a:t>
            </a:fld>
            <a:endParaRPr lang="en-US">
              <a:solidFill>
                <a:schemeClr val="bg1"/>
              </a:solidFill>
            </a:endParaRPr>
          </a:p>
        </p:txBody>
      </p:sp>
    </p:spTree>
    <p:extLst>
      <p:ext uri="{BB962C8B-B14F-4D97-AF65-F5344CB8AC3E}">
        <p14:creationId xmlns:p14="http://schemas.microsoft.com/office/powerpoint/2010/main" val="8155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15</a:t>
            </a:fld>
            <a:endParaRPr lang="en-US"/>
          </a:p>
        </p:txBody>
      </p:sp>
    </p:spTree>
    <p:extLst>
      <p:ext uri="{BB962C8B-B14F-4D97-AF65-F5344CB8AC3E}">
        <p14:creationId xmlns:p14="http://schemas.microsoft.com/office/powerpoint/2010/main" val="1804730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16</a:t>
            </a:fld>
            <a:endParaRPr lang="en-US"/>
          </a:p>
        </p:txBody>
      </p:sp>
    </p:spTree>
    <p:extLst>
      <p:ext uri="{BB962C8B-B14F-4D97-AF65-F5344CB8AC3E}">
        <p14:creationId xmlns:p14="http://schemas.microsoft.com/office/powerpoint/2010/main" val="183166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352203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256835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19</a:t>
            </a:fld>
            <a:endParaRPr lang="en-US"/>
          </a:p>
        </p:txBody>
      </p:sp>
      <p:pic>
        <p:nvPicPr>
          <p:cNvPr id="6" name="Picture 5">
            <a:extLst>
              <a:ext uri="{FF2B5EF4-FFF2-40B4-BE49-F238E27FC236}">
                <a16:creationId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p:txBody>
          <a:bodyPr/>
          <a:lstStyle/>
          <a:p>
            <a:r>
              <a:rPr lang="en-US" b="1" dirty="0">
                <a:solidFill>
                  <a:schemeClr val="bg1"/>
                </a:solidFill>
                <a:latin typeface="+mn-lt"/>
              </a:rPr>
              <a:t>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6668813" cy="4216539"/>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Introductions and Logistics</a:t>
            </a:r>
          </a:p>
          <a:p>
            <a:pPr marL="285750" indent="-285750">
              <a:spcAft>
                <a:spcPts val="2400"/>
              </a:spcAft>
              <a:buFont typeface="Arial" panose="020B0604020202020204" pitchFamily="34" charset="0"/>
              <a:buChar char="•"/>
            </a:pPr>
            <a:r>
              <a:rPr lang="en-US" sz="2800" dirty="0">
                <a:solidFill>
                  <a:schemeClr val="bg1"/>
                </a:solidFill>
              </a:rPr>
              <a:t>What is Call for Code?</a:t>
            </a:r>
          </a:p>
          <a:p>
            <a:pPr marL="285750" indent="-285750">
              <a:spcAft>
                <a:spcPts val="2400"/>
              </a:spcAft>
              <a:buFont typeface="Arial" panose="020B0604020202020204" pitchFamily="34" charset="0"/>
              <a:buChar char="•"/>
            </a:pPr>
            <a:r>
              <a:rPr lang="en-US" sz="2800" dirty="0">
                <a:solidFill>
                  <a:schemeClr val="bg1"/>
                </a:solidFill>
              </a:rPr>
              <a:t>Use Cases and Code Pattern examples</a:t>
            </a:r>
          </a:p>
          <a:p>
            <a:pPr marL="285750" indent="-285750">
              <a:spcAft>
                <a:spcPts val="2400"/>
              </a:spcAft>
              <a:buFont typeface="Arial" panose="020B0604020202020204" pitchFamily="34" charset="0"/>
              <a:buChar char="•"/>
            </a:pPr>
            <a:r>
              <a:rPr lang="en-US" sz="2800" dirty="0">
                <a:solidFill>
                  <a:schemeClr val="bg1"/>
                </a:solidFill>
              </a:rPr>
              <a:t>Watson APIs and IBM Cloud</a:t>
            </a:r>
          </a:p>
          <a:p>
            <a:pPr marL="285750" indent="-285750">
              <a:spcAft>
                <a:spcPts val="2400"/>
              </a:spcAft>
              <a:buFont typeface="Arial" panose="020B0604020202020204" pitchFamily="34" charset="0"/>
              <a:buChar char="•"/>
            </a:pPr>
            <a:r>
              <a:rPr lang="en-US" sz="2800" dirty="0">
                <a:solidFill>
                  <a:schemeClr val="bg1"/>
                </a:solidFill>
              </a:rPr>
              <a:t>Submissions and Judging</a:t>
            </a:r>
          </a:p>
          <a:p>
            <a:pPr marL="285750" indent="-28575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1987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20</a:t>
            </a:fld>
            <a:endParaRPr lang="en-US"/>
          </a:p>
        </p:txBody>
      </p:sp>
    </p:spTree>
    <p:extLst>
      <p:ext uri="{BB962C8B-B14F-4D97-AF65-F5344CB8AC3E}">
        <p14:creationId xmlns:p14="http://schemas.microsoft.com/office/powerpoint/2010/main" val="215250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21</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251840102"/>
              </p:ext>
            </p:extLst>
          </p:nvPr>
        </p:nvGraphicFramePr>
        <p:xfrm>
          <a:off x="4608194" y="4158851"/>
          <a:ext cx="7583806" cy="1981200"/>
        </p:xfrm>
        <a:graphic>
          <a:graphicData uri="http://schemas.openxmlformats.org/drawingml/2006/table">
            <a:tbl>
              <a:tblPr firstRow="1" bandRow="1">
                <a:tableStyleId>{00A15C55-8517-42AA-B614-E9B94910E393}</a:tableStyleId>
              </a:tblPr>
              <a:tblGrid>
                <a:gridCol w="6652260">
                  <a:extLst>
                    <a:ext uri="{9D8B030D-6E8A-4147-A177-3AD203B41FA5}">
                      <a16:colId xmlns:a16="http://schemas.microsoft.com/office/drawing/2014/main" val="3273020347"/>
                    </a:ext>
                  </a:extLst>
                </a:gridCol>
                <a:gridCol w="931546">
                  <a:extLst>
                    <a:ext uri="{9D8B030D-6E8A-4147-A177-3AD203B41FA5}">
                      <a16:colId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bl>
          </a:graphicData>
        </a:graphic>
      </p:graphicFrame>
      <p:sp>
        <p:nvSpPr>
          <p:cNvPr id="19" name="Shape 824">
            <a:extLst>
              <a:ext uri="{FF2B5EF4-FFF2-40B4-BE49-F238E27FC236}">
                <a16:creationId xmlns:a16="http://schemas.microsoft.com/office/drawing/2014/main" id="{28C07D4A-0B5A-D441-8FE2-16E95E045306}"/>
              </a:ext>
            </a:extLst>
          </p:cNvPr>
          <p:cNvSpPr/>
          <p:nvPr/>
        </p:nvSpPr>
        <p:spPr>
          <a:xfrm>
            <a:off x="280415" y="4367884"/>
            <a:ext cx="3079365" cy="2041270"/>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22</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1</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7778091"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Kickoff (here)</a:t>
            </a:r>
          </a:p>
          <a:p>
            <a:pPr marL="285750" indent="-285750">
              <a:spcAft>
                <a:spcPts val="2400"/>
              </a:spcAft>
              <a:buFont typeface="Arial" panose="020B0604020202020204" pitchFamily="34" charset="0"/>
              <a:buChar char="•"/>
            </a:pPr>
            <a:r>
              <a:rPr lang="en-US" sz="2800" dirty="0">
                <a:solidFill>
                  <a:schemeClr val="bg1"/>
                </a:solidFill>
              </a:rPr>
              <a:t>Team Formation / Ideation / Study Use Cases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Examine reference patterns or dive in</a:t>
            </a:r>
          </a:p>
          <a:p>
            <a:pPr marL="285750" indent="-285750">
              <a:spcAft>
                <a:spcPts val="2400"/>
              </a:spcAft>
              <a:buFont typeface="Arial" panose="020B0604020202020204" pitchFamily="34" charset="0"/>
              <a:buChar char="•"/>
            </a:pPr>
            <a:r>
              <a:rPr lang="en-US" sz="2800" dirty="0">
                <a:solidFill>
                  <a:schemeClr val="bg1"/>
                </a:solidFill>
              </a:rPr>
              <a:t>Begin coding</a:t>
            </a:r>
          </a:p>
          <a:p>
            <a:pPr marL="285750" indent="-285750">
              <a:spcAft>
                <a:spcPts val="2400"/>
              </a:spcAft>
              <a:buFont typeface="Arial" panose="020B0604020202020204" pitchFamily="34" charset="0"/>
              <a:buChar char="•"/>
            </a:pPr>
            <a:r>
              <a:rPr lang="en-US" sz="2800" dirty="0">
                <a:solidFill>
                  <a:schemeClr val="bg1"/>
                </a:solidFill>
              </a:rPr>
              <a:t>Dinner</a:t>
            </a:r>
          </a:p>
          <a:p>
            <a:pPr marL="285750" indent="-285750">
              <a:spcAft>
                <a:spcPts val="2400"/>
              </a:spcAft>
              <a:buFont typeface="Arial" panose="020B0604020202020204" pitchFamily="34" charset="0"/>
              <a:buChar char="•"/>
            </a:pPr>
            <a:r>
              <a:rPr lang="en-US" sz="2800" dirty="0">
                <a:solidFill>
                  <a:schemeClr val="bg1"/>
                </a:solidFill>
              </a:rPr>
              <a:t>Continue coding...</a:t>
            </a:r>
          </a:p>
        </p:txBody>
      </p:sp>
    </p:spTree>
    <p:extLst>
      <p:ext uri="{BB962C8B-B14F-4D97-AF65-F5344CB8AC3E}">
        <p14:creationId xmlns:p14="http://schemas.microsoft.com/office/powerpoint/2010/main" val="304188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2</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4</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5279009"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Breakfast</a:t>
            </a:r>
          </a:p>
          <a:p>
            <a:pPr marL="285750" indent="-285750">
              <a:spcAft>
                <a:spcPts val="2400"/>
              </a:spcAft>
              <a:buFont typeface="Arial" panose="020B0604020202020204" pitchFamily="34" charset="0"/>
              <a:buChar char="•"/>
            </a:pPr>
            <a:r>
              <a:rPr lang="en-US" sz="2800" dirty="0">
                <a:solidFill>
                  <a:schemeClr val="bg1"/>
                </a:solidFill>
              </a:rPr>
              <a:t>Pitch Workshop </a:t>
            </a:r>
          </a:p>
          <a:p>
            <a:pPr marL="285750" indent="-285750">
              <a:spcAft>
                <a:spcPts val="2400"/>
              </a:spcAft>
              <a:buFont typeface="Arial" panose="020B0604020202020204" pitchFamily="34" charset="0"/>
              <a:buChar char="•"/>
            </a:pPr>
            <a:r>
              <a:rPr lang="en-US" sz="2800" dirty="0">
                <a:solidFill>
                  <a:schemeClr val="bg1"/>
                </a:solidFill>
              </a:rPr>
              <a:t>Open submissions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Code freeze, submissions due</a:t>
            </a:r>
          </a:p>
          <a:p>
            <a:pPr marL="285750" indent="-285750">
              <a:spcAft>
                <a:spcPts val="2400"/>
              </a:spcAft>
              <a:buFont typeface="Arial" panose="020B0604020202020204" pitchFamily="34" charset="0"/>
              <a:buChar char="•"/>
            </a:pPr>
            <a:r>
              <a:rPr lang="en-US" sz="2800" dirty="0">
                <a:solidFill>
                  <a:schemeClr val="bg1"/>
                </a:solidFill>
              </a:rPr>
              <a:t>Judging expo</a:t>
            </a:r>
          </a:p>
          <a:p>
            <a:pPr marL="285750" indent="-285750">
              <a:spcAft>
                <a:spcPts val="2400"/>
              </a:spcAft>
              <a:buFont typeface="Arial" panose="020B0604020202020204" pitchFamily="34" charset="0"/>
              <a:buChar char="•"/>
            </a:pPr>
            <a:r>
              <a:rPr lang="en-US" sz="2800" dirty="0">
                <a:solidFill>
                  <a:schemeClr val="bg1"/>
                </a:solidFill>
              </a:rPr>
              <a:t>Awards and after party</a:t>
            </a:r>
          </a:p>
        </p:txBody>
      </p:sp>
    </p:spTree>
    <p:extLst>
      <p:ext uri="{BB962C8B-B14F-4D97-AF65-F5344CB8AC3E}">
        <p14:creationId xmlns:p14="http://schemas.microsoft.com/office/powerpoint/2010/main" val="192250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5</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359968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a16="http://schemas.microsoft.com/office/drawing/2014/main"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7</a:t>
            </a:fld>
            <a:endParaRPr lang="en-US"/>
          </a:p>
        </p:txBody>
      </p:sp>
    </p:spTree>
    <p:extLst>
      <p:ext uri="{BB962C8B-B14F-4D97-AF65-F5344CB8AC3E}">
        <p14:creationId xmlns:p14="http://schemas.microsoft.com/office/powerpoint/2010/main" val="1561086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598</TotalTime>
  <Words>1021</Words>
  <Application>Microsoft Macintosh PowerPoint</Application>
  <PresentationFormat>Widescreen</PresentationFormat>
  <Paragraphs>168</Paragraphs>
  <Slides>22</Slides>
  <Notes>10</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22</vt:i4>
      </vt:variant>
    </vt:vector>
  </HeadingPairs>
  <TitlesOfParts>
    <vt:vector size="44" baseType="lpstr">
      <vt:lpstr>ＭＳ Ｐゴシック</vt:lpstr>
      <vt:lpstr>Arial</vt:lpstr>
      <vt:lpstr>Arial Regular</vt:lpstr>
      <vt:lpstr>Avenir Heavy</vt:lpstr>
      <vt:lpstr>Avenir Medium</vt:lpstr>
      <vt:lpstr>Calibri</vt:lpstr>
      <vt:lpstr>Helvetica</vt:lpstr>
      <vt:lpstr>Helvetica Light</vt:lpstr>
      <vt:lpstr>Helvetica Neue</vt:lpstr>
      <vt:lpstr>Helvetica Neue Medium</vt:lpstr>
      <vt:lpstr>IBM Plex Sans</vt:lpstr>
      <vt:lpstr>IBM Plex Sans Condensed Medium</vt:lpstr>
      <vt:lpstr>IBM Plex Sans Medium</vt:lpstr>
      <vt:lpstr>IBM Plex Sans Regular</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PowerPoint Presentation</vt:lpstr>
      <vt:lpstr> </vt:lpstr>
      <vt:lpstr>CALL FOR CODE DAY AGENDA – DAY 1</vt:lpstr>
      <vt:lpstr>CALL FOR CODE DAY AGENDA – DAY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PATTERN DEMO</vt:lpstr>
      <vt:lpstr>Watson Services </vt:lpstr>
      <vt:lpstr>Watson Assistant</vt:lpstr>
      <vt:lpstr>Text to Speech</vt:lpstr>
      <vt:lpstr>IBM Cloud compute services </vt:lpstr>
      <vt:lpstr>IBM Cloud compute services  </vt:lpstr>
      <vt:lpstr>Watson IoT and Node-RED</vt:lpstr>
      <vt:lpstr>SUBMISSION AND JUDGING NOTES</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56</cp:revision>
  <dcterms:created xsi:type="dcterms:W3CDTF">2018-02-27T17:50:26Z</dcterms:created>
  <dcterms:modified xsi:type="dcterms:W3CDTF">2018-07-03T22:48:31Z</dcterms:modified>
</cp:coreProperties>
</file>